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4" r:id="rId9"/>
    <p:sldId id="265" r:id="rId10"/>
    <p:sldId id="273" r:id="rId11"/>
    <p:sldId id="274" r:id="rId12"/>
    <p:sldId id="275" r:id="rId13"/>
    <p:sldId id="276" r:id="rId14"/>
    <p:sldId id="278" r:id="rId15"/>
    <p:sldId id="279" r:id="rId16"/>
    <p:sldId id="277" r:id="rId17"/>
    <p:sldId id="280" r:id="rId18"/>
    <p:sldId id="281" r:id="rId19"/>
    <p:sldId id="266" r:id="rId20"/>
    <p:sldId id="291" r:id="rId21"/>
    <p:sldId id="283" r:id="rId22"/>
    <p:sldId id="292" r:id="rId23"/>
    <p:sldId id="282" r:id="rId24"/>
    <p:sldId id="267" r:id="rId25"/>
    <p:sldId id="294" r:id="rId26"/>
    <p:sldId id="295" r:id="rId27"/>
    <p:sldId id="293" r:id="rId28"/>
    <p:sldId id="284" r:id="rId29"/>
    <p:sldId id="296" r:id="rId30"/>
    <p:sldId id="301" r:id="rId31"/>
    <p:sldId id="268" r:id="rId32"/>
    <p:sldId id="285" r:id="rId33"/>
    <p:sldId id="269" r:id="rId34"/>
    <p:sldId id="298" r:id="rId35"/>
    <p:sldId id="299" r:id="rId36"/>
    <p:sldId id="297" r:id="rId37"/>
    <p:sldId id="286" r:id="rId38"/>
    <p:sldId id="270" r:id="rId39"/>
    <p:sldId id="300" r:id="rId40"/>
    <p:sldId id="271" r:id="rId41"/>
    <p:sldId id="272" r:id="rId42"/>
    <p:sldId id="302" r:id="rId43"/>
    <p:sldId id="305" r:id="rId44"/>
    <p:sldId id="303" r:id="rId45"/>
    <p:sldId id="304" r:id="rId46"/>
    <p:sldId id="290" r:id="rId47"/>
    <p:sldId id="306" r:id="rId4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2473"/>
  </p:normalViewPr>
  <p:slideViewPr>
    <p:cSldViewPr snapToGrid="0" snapToObjects="1" showGuides="1">
      <p:cViewPr varScale="1">
        <p:scale>
          <a:sx n="97" d="100"/>
          <a:sy n="97" d="100"/>
        </p:scale>
        <p:origin x="984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686E7-FA01-0343-A815-188964F2C62E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B7E3B-64FB-6449-8193-9F39385DAD5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973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7E3B-64FB-6449-8193-9F39385DAD5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85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6B7E3B-64FB-6449-8193-9F39385DAD5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810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94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854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4623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49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690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290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389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6096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481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680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54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BDA9B-D4F9-5342-AEF5-04D73161FB5D}" type="datetimeFigureOut">
              <a:rPr lang="fr-FR" smtClean="0"/>
              <a:t>15/02/2018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5AFBE-2335-804B-A4E0-C0F2554DAE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231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handisport.be" TargetMode="External"/><Relationship Id="rId2" Type="http://schemas.openxmlformats.org/officeDocument/2006/relationships/hyperlink" Target="http://www.handisport.be/tout-sur-le-handisport/se-classifier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mailto:sabrina.rys@handisport.b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37052-BA9C-2240-A448-2F1575BB4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9809"/>
            <a:ext cx="9144000" cy="2387600"/>
          </a:xfrm>
        </p:spPr>
        <p:txBody>
          <a:bodyPr/>
          <a:lstStyle/>
          <a:p>
            <a:r>
              <a:rPr lang="nl-BE" dirty="0"/>
              <a:t>Tronc commun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5540011-4773-F74E-B4D0-FFCDD019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55152"/>
            <a:ext cx="9144000" cy="347695"/>
          </a:xfrm>
        </p:spPr>
        <p:txBody>
          <a:bodyPr>
            <a:normAutofit/>
          </a:bodyPr>
          <a:lstStyle/>
          <a:p>
            <a:r>
              <a:rPr lang="nl-BE" dirty="0"/>
              <a:t>Notions de déficiences physiques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096C86-388E-3C47-AF75-64D699A80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7" y="5034973"/>
            <a:ext cx="3911600" cy="11938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7776969-9C23-BC43-B137-954E09464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899" y="5034973"/>
            <a:ext cx="2740314" cy="97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071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895A6A-D0E7-CE49-BAE6-5CDE5D75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Atteintes médulaires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1C5F9A-6B13-2643-9D02-BEE713251F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/>
              <a:t>Caractéristiques principales : </a:t>
            </a:r>
          </a:p>
          <a:p>
            <a:r>
              <a:rPr lang="nl-BE" dirty="0"/>
              <a:t>Atteinte de la moelle épinière </a:t>
            </a:r>
          </a:p>
          <a:p>
            <a:r>
              <a:rPr lang="nl-BE" dirty="0"/>
              <a:t>Sous lésionnel ne fonctionne pas</a:t>
            </a:r>
          </a:p>
          <a:p>
            <a:r>
              <a:rPr lang="nl-BE" dirty="0"/>
              <a:t>Tétraplégie ou paraplégie</a:t>
            </a:r>
          </a:p>
          <a:p>
            <a:r>
              <a:rPr lang="nl-BE" dirty="0"/>
              <a:t>Complète ou partielle</a:t>
            </a:r>
          </a:p>
          <a:p>
            <a:r>
              <a:rPr lang="nl-BE" dirty="0"/>
              <a:t>Importance des abdominaux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2E6472B-B235-9446-8D13-5F7BDDFFA6D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BE" dirty="0"/>
              <a:t>Spécificités praticulières : </a:t>
            </a:r>
          </a:p>
          <a:p>
            <a:r>
              <a:rPr lang="nl-BE" dirty="0"/>
              <a:t>Troubles sensoriels</a:t>
            </a:r>
          </a:p>
          <a:p>
            <a:r>
              <a:rPr lang="nl-BE" dirty="0"/>
              <a:t>Spasticité</a:t>
            </a:r>
          </a:p>
          <a:p>
            <a:r>
              <a:rPr lang="nl-BE" dirty="0"/>
              <a:t>Troubles digestifs et urinaires (avec possible infections)</a:t>
            </a:r>
          </a:p>
          <a:p>
            <a:r>
              <a:rPr lang="nl-BE" dirty="0"/>
              <a:t>Escarres</a:t>
            </a:r>
          </a:p>
          <a:p>
            <a:r>
              <a:rPr lang="nl-BE" dirty="0"/>
              <a:t>Aides techniques présentes</a:t>
            </a:r>
          </a:p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7917171-A855-484F-9E89-6EAA7DA7DEF7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55767-0A89-3646-AEF7-30A59417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Dystrophie musculaire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52BCFE-B0C9-534A-AA9A-9D6D3C68B1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Caractéristiques principales : </a:t>
            </a:r>
          </a:p>
          <a:p>
            <a:r>
              <a:rPr lang="nl-BE" dirty="0"/>
              <a:t>Atteinte progressive du système musculaire</a:t>
            </a:r>
          </a:p>
          <a:p>
            <a:r>
              <a:rPr lang="nl-BE" dirty="0"/>
              <a:t>Maladies évolutives</a:t>
            </a:r>
          </a:p>
          <a:p>
            <a:r>
              <a:rPr lang="nl-BE" dirty="0"/>
              <a:t>Diminution de la force musculaire</a:t>
            </a:r>
          </a:p>
          <a:p>
            <a:r>
              <a:rPr lang="nl-BE" dirty="0"/>
              <a:t>Origine : absence/manque d’une/plusieurs protéines</a:t>
            </a:r>
          </a:p>
          <a:p>
            <a:endParaRPr lang="nl-BE" dirty="0"/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2D13EA-9E54-8E45-8EF7-2458485A302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Et encore 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Troubles respiratoires/cardiaques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Parfois létale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BE" dirty="0"/>
              <a:t>Enormément de types différents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0EB5A32-9B60-944D-B8D2-A1A515B3C7C4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A9B1EC-7609-A54C-B493-CC701BA5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Poliomyélite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EFD4C4-8A52-234B-8B31-FFFD5024B3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Caractéristiques principales :</a:t>
            </a:r>
          </a:p>
          <a:p>
            <a:r>
              <a:rPr lang="nl-BE" dirty="0"/>
              <a:t>Maladie virale</a:t>
            </a:r>
          </a:p>
          <a:p>
            <a:r>
              <a:rPr lang="nl-BE" dirty="0"/>
              <a:t>Faiblesse musculaire sur les zones touchées</a:t>
            </a:r>
          </a:p>
          <a:p>
            <a:r>
              <a:rPr lang="nl-BE" dirty="0"/>
              <a:t>Non évolutive</a:t>
            </a:r>
          </a:p>
          <a:p>
            <a:r>
              <a:rPr lang="nl-BE" dirty="0"/>
              <a:t>Presque disparue en Europe (vaccin)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9A48ED-14FA-914B-9110-91B1D90DBD4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Spécificités particulières :</a:t>
            </a:r>
          </a:p>
          <a:p>
            <a:r>
              <a:rPr lang="nl-BE" dirty="0"/>
              <a:t>Si membres inférieurs </a:t>
            </a:r>
            <a:r>
              <a:rPr lang="nl-BE" dirty="0">
                <a:sym typeface="Wingdings" pitchFamily="2" charset="2"/>
              </a:rPr>
              <a:t> stabilité</a:t>
            </a:r>
          </a:p>
          <a:p>
            <a:r>
              <a:rPr lang="nl-BE" dirty="0">
                <a:sym typeface="Wingdings" pitchFamily="2" charset="2"/>
              </a:rPr>
              <a:t>Appareillage possible</a:t>
            </a:r>
          </a:p>
          <a:p>
            <a:r>
              <a:rPr lang="nl-BE" dirty="0">
                <a:sym typeface="Wingdings" pitchFamily="2" charset="2"/>
              </a:rPr>
              <a:t>Aides techniques souvent présentes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DD47973-6BBD-B84F-BDC1-F3A2BE42F131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F3933-5D45-AE40-98C4-E3730441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Spina bifida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9F837A-BFF3-E94B-8271-9E0A66F455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Malformations de vertèbres (possible sur les 3 types de vertèbres principales)</a:t>
            </a:r>
          </a:p>
          <a:p>
            <a:r>
              <a:rPr lang="nl-BE" dirty="0"/>
              <a:t>3 types occulta, meningocèle et myelinoméningocèle</a:t>
            </a:r>
          </a:p>
          <a:p>
            <a:r>
              <a:rPr lang="nl-BE" dirty="0"/>
              <a:t>Symptômes proches de la blessure médulaire (avec différents niveaux)</a:t>
            </a:r>
          </a:p>
          <a:p>
            <a:r>
              <a:rPr lang="nl-BE" dirty="0"/>
              <a:t>Acide folique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4183531-4E65-A64A-B645-5E86B077D6E4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CAE5CF6-F413-2D41-A31F-87DFFEBEAA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868" y="3671888"/>
            <a:ext cx="3020519" cy="285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65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1E87E-BBCA-974C-9D96-7F6C2E12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QUOI DEVREZ-VOUS FAIRE ATTENTION AVEC CE TYPE DE PUBLIC?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0605C-D24D-994F-AC39-B0342B00B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88" y="4247904"/>
            <a:ext cx="5490223" cy="1383770"/>
          </a:xfrm>
        </p:spPr>
        <p:txBody>
          <a:bodyPr/>
          <a:lstStyle/>
          <a:p>
            <a:r>
              <a:rPr lang="nl-BE" dirty="0"/>
              <a:t>APPROCHE SÈCURITAIRE ET  PHYSIOLOGIQUE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98ABC7-D12D-F541-B9C7-87D16F50D6E8}"/>
              </a:ext>
            </a:extLst>
          </p:cNvPr>
          <p:cNvSpPr txBox="1"/>
          <p:nvPr/>
        </p:nvSpPr>
        <p:spPr>
          <a:xfrm>
            <a:off x="3873366" y="1337911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1. Déficit moteur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298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E090B-9505-0D45-A9E4-C965DF1E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PRISE EN CHARGE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D3E9E2-1A8C-164E-AEA5-4D32D5BD7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160421"/>
            <a:ext cx="6269591" cy="2294021"/>
          </a:xfrm>
        </p:spPr>
        <p:txBody>
          <a:bodyPr>
            <a:normAutofit/>
          </a:bodyPr>
          <a:lstStyle/>
          <a:p>
            <a:r>
              <a:rPr lang="nl-BE" dirty="0"/>
              <a:t>LE POINT DE VUE SECURITAIRE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Pertes de sensations (risques de blessures)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Mauvaise thermorégulation des parties lésées (coupe de chaleur)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Sensibles aux infections urinaires (hydratation)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Matériel adapté aux spécificités de la déficience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FB505C-F150-064D-A97E-5CAB51B5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2426147"/>
            <a:ext cx="6272022" cy="3750063"/>
          </a:xfrm>
        </p:spPr>
        <p:txBody>
          <a:bodyPr>
            <a:normAutofit/>
          </a:bodyPr>
          <a:lstStyle/>
          <a:p>
            <a:r>
              <a:rPr lang="nl-BE" dirty="0"/>
              <a:t>LE POINT DE VUE PHYSIOLOGIQUE :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FC plus basse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Production de lactacte plus faible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Mauvais retour veineux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Capacitié respiratoire plus faible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Besoins nutritifs moindres (obésité)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Stabilité dans la pratique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Charge d’entrainement adaptée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Réapprentissage moteur et technique (si accident)</a:t>
            </a:r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358A13E-A23A-6046-AD05-4CE8BE6BB9AF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8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A6E8E-936E-9C4B-8581-63C37D55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QUELS SPORTS PEUVENT-ILS PRATIQUER?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9F1E5A-3E56-C54B-ACBD-3238E78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CF76F8F-C147-5D4A-A52C-76CA9B15E490}"/>
              </a:ext>
            </a:extLst>
          </p:cNvPr>
          <p:cNvSpPr txBox="1"/>
          <p:nvPr/>
        </p:nvSpPr>
        <p:spPr>
          <a:xfrm>
            <a:off x="3841283" y="1353954"/>
            <a:ext cx="4516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1. Déficit moteur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815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6994358" y="2352026"/>
            <a:ext cx="208547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7202905" y="2352025"/>
            <a:ext cx="2021306" cy="3006038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82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F6C8-4D25-1748-BBE0-1F6FFA28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Quelques exemples en images</a:t>
            </a:r>
            <a:endParaRPr lang="fr-FR" dirty="0"/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9C17B70A-7C8B-394F-87C0-07BA056C9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47975" y="1543050"/>
            <a:ext cx="2976562" cy="1981200"/>
          </a:xfrm>
          <a:prstGeom prst="rect">
            <a:avLst/>
          </a:prstGeom>
        </p:spPr>
      </p:pic>
      <p:pic>
        <p:nvPicPr>
          <p:cNvPr id="5" name="Espace réservé du contenu 9">
            <a:extLst>
              <a:ext uri="{FF2B5EF4-FFF2-40B4-BE49-F238E27FC236}">
                <a16:creationId xmlns:a16="http://schemas.microsoft.com/office/drawing/2014/main" id="{7F688235-BFBB-8D41-9C57-75C66B341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8562" y="1638300"/>
            <a:ext cx="3581400" cy="1790700"/>
          </a:xfrm>
          <a:prstGeom prst="rect">
            <a:avLst/>
          </a:prstGeom>
        </p:spPr>
      </p:pic>
      <p:pic>
        <p:nvPicPr>
          <p:cNvPr id="6" name="Espace réservé du contenu 7">
            <a:extLst>
              <a:ext uri="{FF2B5EF4-FFF2-40B4-BE49-F238E27FC236}">
                <a16:creationId xmlns:a16="http://schemas.microsoft.com/office/drawing/2014/main" id="{CC00B7DF-A902-B440-8791-78C78EFEF8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400" y="3676650"/>
            <a:ext cx="1509712" cy="1981200"/>
          </a:xfrm>
          <a:prstGeom prst="rect">
            <a:avLst/>
          </a:prstGeom>
        </p:spPr>
      </p:pic>
      <p:pic>
        <p:nvPicPr>
          <p:cNvPr id="7" name="Espace réservé du contenu 10">
            <a:extLst>
              <a:ext uri="{FF2B5EF4-FFF2-40B4-BE49-F238E27FC236}">
                <a16:creationId xmlns:a16="http://schemas.microsoft.com/office/drawing/2014/main" id="{6F585C15-490B-E544-96FF-2FE764D77F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69087" y="3676650"/>
            <a:ext cx="2800350" cy="19812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CD193C-5B94-B044-A2AD-25A3483FC7D9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1. Déficit moteur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06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2B29A-0732-2941-A540-9177FE5E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2. Limitation articulaire passive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1A34AD-7FE1-D14C-B6EE-68602EF48CE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Limitation complète ou partielle de(s) mouvement(s) d’une ou plusieurs articulations </a:t>
            </a:r>
          </a:p>
          <a:p>
            <a:r>
              <a:rPr lang="nl-BE" dirty="0"/>
              <a:t>Pas d’atteinte musculaire</a:t>
            </a:r>
          </a:p>
          <a:p>
            <a:r>
              <a:rPr lang="nl-BE" dirty="0"/>
              <a:t>Peut être évolutive</a:t>
            </a:r>
          </a:p>
          <a:p>
            <a:r>
              <a:rPr lang="nl-BE" dirty="0"/>
              <a:t>Evaluée de manière passive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CFF91E6-75F3-E845-A5FD-EE94E7AE5E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nl-BE" dirty="0"/>
              <a:t>Origines : 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Pathologies (arthrose, …)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Traumatiques (entorse, fractue, …)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Congénitales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3245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9324E1-C693-2949-A40F-FA023444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Un peu d’histoire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7C85A7-9D76-4942-9AF8-E05464173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0BE727-D337-464E-B13B-9513AD8F5336}"/>
              </a:ext>
            </a:extLst>
          </p:cNvPr>
          <p:cNvSpPr/>
          <p:nvPr/>
        </p:nvSpPr>
        <p:spPr>
          <a:xfrm>
            <a:off x="5612524" y="4806367"/>
            <a:ext cx="5533697" cy="93228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Sport thérapeutique</a:t>
            </a:r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076B7-8377-014C-8325-C9890060A21D}"/>
              </a:ext>
            </a:extLst>
          </p:cNvPr>
          <p:cNvSpPr/>
          <p:nvPr/>
        </p:nvSpPr>
        <p:spPr>
          <a:xfrm>
            <a:off x="6692348" y="3874086"/>
            <a:ext cx="4453872" cy="93228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Sport “social”</a:t>
            </a:r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F6CED6-A276-7E43-BF8B-C59D7F09CFC1}"/>
              </a:ext>
            </a:extLst>
          </p:cNvPr>
          <p:cNvSpPr/>
          <p:nvPr/>
        </p:nvSpPr>
        <p:spPr>
          <a:xfrm>
            <a:off x="7593496" y="2941805"/>
            <a:ext cx="3552724" cy="93228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Sport amateur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342CC7-7FD3-8A49-86D8-929635F6F461}"/>
              </a:ext>
            </a:extLst>
          </p:cNvPr>
          <p:cNvSpPr/>
          <p:nvPr/>
        </p:nvSpPr>
        <p:spPr>
          <a:xfrm>
            <a:off x="9104242" y="2009524"/>
            <a:ext cx="2041977" cy="9322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Sport pro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9390A4-B415-D943-A8A1-291B294FA6CB}"/>
              </a:ext>
            </a:extLst>
          </p:cNvPr>
          <p:cNvSpPr txBox="1"/>
          <p:nvPr/>
        </p:nvSpPr>
        <p:spPr>
          <a:xfrm rot="10800000" flipV="1">
            <a:off x="888632" y="1762538"/>
            <a:ext cx="3498978" cy="371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L’évolution du handisport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86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1E87E-BBCA-974C-9D96-7F6C2E12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QUOI DEVREZ-VOUS FAIRE ATTENTION AVEC CE TYPE DE PUBLIC?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0605C-D24D-994F-AC39-B0342B00B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88" y="4247904"/>
            <a:ext cx="5490223" cy="1383770"/>
          </a:xfrm>
        </p:spPr>
        <p:txBody>
          <a:bodyPr/>
          <a:lstStyle/>
          <a:p>
            <a:r>
              <a:rPr lang="nl-BE" dirty="0"/>
              <a:t>APPROCHE SÈCURITAIRE ET  PHYSIOLOGIQUE 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198ABC7-D12D-F541-B9C7-87D16F50D6E8}"/>
              </a:ext>
            </a:extLst>
          </p:cNvPr>
          <p:cNvSpPr txBox="1"/>
          <p:nvPr/>
        </p:nvSpPr>
        <p:spPr>
          <a:xfrm>
            <a:off x="3873366" y="1337911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2. Limitation articulaire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04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33556-C1EE-5648-A5E5-8783FF058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Aspects sécuritaires et physiologiques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6BBEF5-8A76-6D4C-B5C2-2CCA8270CA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LE POINT DE VUE SECURITAIRE</a:t>
            </a:r>
          </a:p>
          <a:p>
            <a:pPr lvl="1"/>
            <a:r>
              <a:rPr lang="nl-BE" dirty="0"/>
              <a:t>À part la limtiation liée à la pathologie </a:t>
            </a:r>
            <a:r>
              <a:rPr lang="nl-BE" dirty="0">
                <a:sym typeface="Wingdings" pitchFamily="2" charset="2"/>
              </a:rPr>
              <a:t> rien de particulier  précautions comme pour tout le monde!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D8A850-2572-4E4F-AB9B-595F6B8260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LE POINT DE VUE PHYSIOLOGIQUE :</a:t>
            </a:r>
          </a:p>
          <a:p>
            <a:pPr lvl="1"/>
            <a:r>
              <a:rPr lang="nl-BE" dirty="0"/>
              <a:t>À part les adaptations techniques liées à la limitation de mouvement </a:t>
            </a:r>
            <a:r>
              <a:rPr lang="nl-BE" dirty="0">
                <a:sym typeface="Wingdings" pitchFamily="2" charset="2"/>
              </a:rPr>
              <a:t> RAS</a:t>
            </a:r>
          </a:p>
          <a:p>
            <a:pPr lvl="1"/>
            <a:r>
              <a:rPr lang="nl-BE" dirty="0">
                <a:sym typeface="Wingdings" pitchFamily="2" charset="2"/>
              </a:rPr>
              <a:t>Surveiller l’équilibre et les compensations de mouvements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975D7DA-9A4D-024D-B027-3499B0EA976C}"/>
              </a:ext>
            </a:extLst>
          </p:cNvPr>
          <p:cNvSpPr txBox="1"/>
          <p:nvPr/>
        </p:nvSpPr>
        <p:spPr>
          <a:xfrm>
            <a:off x="889000" y="1748589"/>
            <a:ext cx="350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2. Limitation articulaire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5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A6E8E-936E-9C4B-8581-63C37D55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QUELS SPORTS PEUVENT-ILS PRATIQUER?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9F1E5A-3E56-C54B-ACBD-3238E78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330FCE-5326-8E4E-B5A1-8FB6879686BB}"/>
              </a:ext>
            </a:extLst>
          </p:cNvPr>
          <p:cNvSpPr txBox="1"/>
          <p:nvPr/>
        </p:nvSpPr>
        <p:spPr>
          <a:xfrm>
            <a:off x="4130038" y="1337911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2. Limitation articulaire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1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2. limitation articulaire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7202906" y="2352025"/>
            <a:ext cx="208547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7411453" y="2352025"/>
            <a:ext cx="1812758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7E343-40EA-1241-B51D-EB6550BB661F}"/>
              </a:ext>
            </a:extLst>
          </p:cNvPr>
          <p:cNvSpPr/>
          <p:nvPr/>
        </p:nvSpPr>
        <p:spPr>
          <a:xfrm>
            <a:off x="6994359" y="2352025"/>
            <a:ext cx="208547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05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F1813F-905E-BD4A-BDB7-34B654503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3. Amputations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9151B69-6AB8-8A43-8C6A-F9F3471F04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Absence totale ou partielle d’une ou plusieurs parties d’un membre</a:t>
            </a:r>
          </a:p>
          <a:p>
            <a:r>
              <a:rPr lang="nl-BE" dirty="0"/>
              <a:t>Congénitales  (agénésies) ou acquises (amputations)</a:t>
            </a:r>
          </a:p>
          <a:p>
            <a:r>
              <a:rPr lang="nl-BE" dirty="0"/>
              <a:t>Souvent appareillées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A25044-8C4F-184D-A996-2DC453837A3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Orginies 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Traumatiques (accident, guerre, …)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Malformations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Pathologiques (diabète, cancer, …)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6137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1E87E-BBCA-974C-9D96-7F6C2E12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QUOI DEVREZ-VOUS FAIRE ATTENTION AVEC CE TYPE DE PUBLIC?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0605C-D24D-994F-AC39-B0342B00B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88" y="4247904"/>
            <a:ext cx="5490223" cy="1383770"/>
          </a:xfrm>
        </p:spPr>
        <p:txBody>
          <a:bodyPr/>
          <a:lstStyle/>
          <a:p>
            <a:r>
              <a:rPr lang="nl-BE" dirty="0"/>
              <a:t>APPROCHE SÈCURITAIRE ET  PHYSIOLOGIQUE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EF89060-94F0-684D-B54E-7B6E1A115877}"/>
              </a:ext>
            </a:extLst>
          </p:cNvPr>
          <p:cNvSpPr txBox="1"/>
          <p:nvPr/>
        </p:nvSpPr>
        <p:spPr>
          <a:xfrm>
            <a:off x="4289706" y="1286861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3. Amputations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550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E090B-9505-0D45-A9E4-C965DF1E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PRISE EN CHARGE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D3E9E2-1A8C-164E-AEA5-4D32D5BD7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160421"/>
            <a:ext cx="6269591" cy="2294021"/>
          </a:xfrm>
        </p:spPr>
        <p:txBody>
          <a:bodyPr>
            <a:normAutofit/>
          </a:bodyPr>
          <a:lstStyle/>
          <a:p>
            <a:r>
              <a:rPr lang="nl-BE" dirty="0"/>
              <a:t>LE POINT DE VUE SECURITAIRE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Douleurs du membre fantôme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Si membre inf, stabilité </a:t>
            </a:r>
            <a:r>
              <a:rPr lang="nl-BE" dirty="0">
                <a:sym typeface="Wingdings" pitchFamily="2" charset="2"/>
              </a:rPr>
              <a:t> risques de chutes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Risques de blessures du moignon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Prise de médicaments possibles (cancer, diabète, …)</a:t>
            </a:r>
            <a:endParaRPr lang="nl-BE" dirty="0"/>
          </a:p>
          <a:p>
            <a:pPr lvl="1">
              <a:buFont typeface="Wingdings" pitchFamily="2" charset="2"/>
              <a:buChar char="v"/>
            </a:pPr>
            <a:endParaRPr lang="nl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FB505C-F150-064D-A97E-5CAB51B5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2426147"/>
            <a:ext cx="6272022" cy="3750063"/>
          </a:xfrm>
        </p:spPr>
        <p:txBody>
          <a:bodyPr>
            <a:normAutofit/>
          </a:bodyPr>
          <a:lstStyle/>
          <a:p>
            <a:r>
              <a:rPr lang="nl-BE" dirty="0"/>
              <a:t>LE POINT DE VUE PHYSIOLOGIQUE :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FC plus basse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Production de lactacte plus faible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Compensation dans la technique/ symétrie corporelle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Mauvaise circulation au niveau du moignon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Stabilité dans la pratique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Charge d’entrainement adaptée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Réapprentissage moteur et technique (si accident)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Apprentissage de l’utlisation du matériel sportif (chaise, prothèse, …)</a:t>
            </a:r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6CFB294-32E0-1542-8E39-B2736CF35FF9}"/>
              </a:ext>
            </a:extLst>
          </p:cNvPr>
          <p:cNvSpPr txBox="1"/>
          <p:nvPr/>
        </p:nvSpPr>
        <p:spPr>
          <a:xfrm>
            <a:off x="777240" y="1687914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3. Amputations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2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A6E8E-936E-9C4B-8581-63C37D55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QUELS SPORTS PEUVENT-ILS PRATIQUER?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9F1E5A-3E56-C54B-ACBD-3238E78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EA49AED-B376-9942-A2D1-1D3D3A633B6F}"/>
              </a:ext>
            </a:extLst>
          </p:cNvPr>
          <p:cNvSpPr txBox="1"/>
          <p:nvPr/>
        </p:nvSpPr>
        <p:spPr>
          <a:xfrm>
            <a:off x="4283032" y="1367072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3. Amputations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64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664945" y="1755006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3. Amputations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7411452" y="2352025"/>
            <a:ext cx="208547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7619999" y="2352025"/>
            <a:ext cx="1604211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7E343-40EA-1241-B51D-EB6550BB661F}"/>
              </a:ext>
            </a:extLst>
          </p:cNvPr>
          <p:cNvSpPr/>
          <p:nvPr/>
        </p:nvSpPr>
        <p:spPr>
          <a:xfrm>
            <a:off x="6994359" y="2352025"/>
            <a:ext cx="417093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8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8B32A-C736-7047-816B-8A9DE3CC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Quelques exemples en images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900D2B-A162-5A4F-AA98-6D3251B0C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7E3CD5-BE27-734C-9F49-A202449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630" y="3965197"/>
            <a:ext cx="3501197" cy="1221164"/>
          </a:xfrm>
        </p:spPr>
        <p:txBody>
          <a:bodyPr/>
          <a:lstStyle/>
          <a:p>
            <a:r>
              <a:rPr lang="nl-BE" dirty="0"/>
              <a:t>LE MATERIEL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A3CD9B-C7FE-7348-8B5F-9BCD1A78DE88}"/>
              </a:ext>
            </a:extLst>
          </p:cNvPr>
          <p:cNvSpPr txBox="1"/>
          <p:nvPr/>
        </p:nvSpPr>
        <p:spPr>
          <a:xfrm>
            <a:off x="664945" y="1755006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3. Amputations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" name="Image 4">
            <a:extLst>
              <a:ext uri="{FF2B5EF4-FFF2-40B4-BE49-F238E27FC236}">
                <a16:creationId xmlns:a16="http://schemas.microsoft.com/office/drawing/2014/main" id="{6402D17F-469C-C94E-BB89-FBAFA4A94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35" y="3427779"/>
            <a:ext cx="2387600" cy="311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5">
            <a:extLst>
              <a:ext uri="{FF2B5EF4-FFF2-40B4-BE49-F238E27FC236}">
                <a16:creationId xmlns:a16="http://schemas.microsoft.com/office/drawing/2014/main" id="{44B7761D-AC74-724B-A247-04A0B5464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93" y="305636"/>
            <a:ext cx="27178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6">
            <a:extLst>
              <a:ext uri="{FF2B5EF4-FFF2-40B4-BE49-F238E27FC236}">
                <a16:creationId xmlns:a16="http://schemas.microsoft.com/office/drawing/2014/main" id="{8CD63A0D-A5AB-3045-A36E-8E7F26CB7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423" y="155617"/>
            <a:ext cx="2190750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09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9B3D9A-ECCA-6F40-AE02-798090BE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Prise en charge???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C5CBF30-B20B-6F4C-8342-4B86EA862B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Avant 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Lieu (accessibilité)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Pathologie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Régles de sécurité (risque, …)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Spécicificités/besoins techniques et physiologiques du sportifs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Réglement/Matériel du sport</a:t>
            </a:r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691862A-9507-C448-8157-0162C1A39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Pendant 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Progressivité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Éviter la surcharge des parties “saines”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Ecoute des besoins (en lien avec la pathologie)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Adaptation (remise en question)</a:t>
            </a:r>
          </a:p>
          <a:p>
            <a:pPr lvl="1">
              <a:buFont typeface="Wingdings" pitchFamily="2" charset="2"/>
              <a:buChar char="v"/>
            </a:pP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9C04D0-78AD-7443-9DA6-2C5671D7C12A}"/>
              </a:ext>
            </a:extLst>
          </p:cNvPr>
          <p:cNvSpPr txBox="1"/>
          <p:nvPr/>
        </p:nvSpPr>
        <p:spPr>
          <a:xfrm>
            <a:off x="756745" y="1702676"/>
            <a:ext cx="3767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Handisportifs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F96990-335D-3A4C-B33A-F2B91CEFF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47" y="480021"/>
            <a:ext cx="4671444" cy="646331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dirty="0"/>
              <a:t>La formation tronc commun Ligue Handisport Francophone/</a:t>
            </a:r>
            <a:r>
              <a:rPr lang="fr-FR" altLang="fr-FR" dirty="0" err="1"/>
              <a:t>FéMA</a:t>
            </a:r>
            <a:endParaRPr lang="fr-FR" alt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F6D3D4-274F-1946-9107-AC4B3516D82E}"/>
              </a:ext>
            </a:extLst>
          </p:cNvPr>
          <p:cNvSpPr/>
          <p:nvPr/>
        </p:nvSpPr>
        <p:spPr>
          <a:xfrm>
            <a:off x="5634599" y="1554876"/>
            <a:ext cx="4329208" cy="60368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11D4EAB-9393-554D-9145-7111F653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113" y="127228"/>
            <a:ext cx="1944687" cy="1200150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 dirty="0"/>
              <a:t>Organisme pour l’adaptation de bâtiments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F017D-CE86-AA46-ADF2-B573A92914E0}"/>
              </a:ext>
            </a:extLst>
          </p:cNvPr>
          <p:cNvSpPr/>
          <p:nvPr/>
        </p:nvSpPr>
        <p:spPr>
          <a:xfrm>
            <a:off x="5634599" y="1178460"/>
            <a:ext cx="4329208" cy="266044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233C07-F304-7D49-BA54-06F6A54B9462}"/>
              </a:ext>
            </a:extLst>
          </p:cNvPr>
          <p:cNvSpPr/>
          <p:nvPr/>
        </p:nvSpPr>
        <p:spPr>
          <a:xfrm>
            <a:off x="5634599" y="2220408"/>
            <a:ext cx="5755870" cy="9813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A86B743-7440-FA47-A3FA-FED95685EA3E}"/>
              </a:ext>
            </a:extLst>
          </p:cNvPr>
          <p:cNvCxnSpPr/>
          <p:nvPr/>
        </p:nvCxnSpPr>
        <p:spPr>
          <a:xfrm flipV="1">
            <a:off x="8954814" y="480021"/>
            <a:ext cx="1204299" cy="64633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A1C34F1B-CDB1-3646-9B8E-522133278441}"/>
              </a:ext>
            </a:extLst>
          </p:cNvPr>
          <p:cNvCxnSpPr>
            <a:cxnSpLocks/>
          </p:cNvCxnSpPr>
          <p:nvPr/>
        </p:nvCxnSpPr>
        <p:spPr>
          <a:xfrm flipH="1" flipV="1">
            <a:off x="4524703" y="1216352"/>
            <a:ext cx="1029139" cy="8044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9E1D3F2B-4BCF-FC4F-9A6B-91D15E79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781" y="5551926"/>
            <a:ext cx="1795462" cy="646112"/>
          </a:xfrm>
          <a:prstGeom prst="rect">
            <a:avLst/>
          </a:prstGeom>
          <a:noFill/>
          <a:ln w="508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fr-FR" altLang="fr-FR"/>
              <a:t>Expertise LHF </a:t>
            </a:r>
          </a:p>
          <a:p>
            <a:r>
              <a:rPr lang="fr-FR" altLang="fr-FR"/>
              <a:t>+ fédé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D7E5D9E-B203-7A42-A8DA-0D2B0F357B99}"/>
              </a:ext>
            </a:extLst>
          </p:cNvPr>
          <p:cNvSpPr/>
          <p:nvPr/>
        </p:nvSpPr>
        <p:spPr>
          <a:xfrm>
            <a:off x="5192547" y="3610317"/>
            <a:ext cx="5755870" cy="209680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36FBFEA-FCFD-D642-9315-BE5261678C6F}"/>
              </a:ext>
            </a:extLst>
          </p:cNvPr>
          <p:cNvCxnSpPr>
            <a:cxnSpLocks/>
          </p:cNvCxnSpPr>
          <p:nvPr/>
        </p:nvCxnSpPr>
        <p:spPr>
          <a:xfrm flipH="1">
            <a:off x="3210343" y="5702598"/>
            <a:ext cx="1908105" cy="3531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E9DF109-F31A-B444-ABCC-AAC58407823C}"/>
              </a:ext>
            </a:extLst>
          </p:cNvPr>
          <p:cNvCxnSpPr>
            <a:cxnSpLocks/>
          </p:cNvCxnSpPr>
          <p:nvPr/>
        </p:nvCxnSpPr>
        <p:spPr>
          <a:xfrm flipH="1">
            <a:off x="3210344" y="3237946"/>
            <a:ext cx="2701725" cy="231398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38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1" animBg="1"/>
      <p:bldP spid="7" grpId="0" animBg="1"/>
      <p:bldP spid="8" grpId="0" animBg="1"/>
      <p:bldP spid="9" grpId="0" animBg="1"/>
      <p:bldP spid="10" grpId="0" animBg="1"/>
      <p:bldP spid="19" grpId="1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E8B32A-C736-7047-816B-8A9DE3CC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Quelques exemples en images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633FE30B-59F1-9C41-8AD5-6CCC2FB5BF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56" y="1164576"/>
            <a:ext cx="2540000" cy="2362200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C7E3CD5-BE27-734C-9F49-A202449AB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8630" y="3965197"/>
            <a:ext cx="3501197" cy="1221164"/>
          </a:xfrm>
        </p:spPr>
        <p:txBody>
          <a:bodyPr/>
          <a:lstStyle/>
          <a:p>
            <a:r>
              <a:rPr lang="nl-BE" dirty="0"/>
              <a:t>Les sports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4A3CD9B-C7FE-7348-8B5F-9BCD1A78DE88}"/>
              </a:ext>
            </a:extLst>
          </p:cNvPr>
          <p:cNvSpPr txBox="1"/>
          <p:nvPr/>
        </p:nvSpPr>
        <p:spPr>
          <a:xfrm>
            <a:off x="664945" y="1755006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3. Amputations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663301-C039-3C4C-A7D8-084F93257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536" y="1177276"/>
            <a:ext cx="2527300" cy="2349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CF9402E-1F30-8B4C-B0FE-439A249F8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0" y="3848894"/>
            <a:ext cx="38227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2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CEFAC9-A2F8-CA4D-ABAC-EC5AF8A82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4. Différence de longueur de membre(s)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70B19-E663-9D46-98E7-50EA9E2B4A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Appareillé ou non</a:t>
            </a:r>
          </a:p>
          <a:p>
            <a:r>
              <a:rPr lang="nl-BE" dirty="0"/>
              <a:t>Membre complet ou non</a:t>
            </a:r>
          </a:p>
          <a:p>
            <a:r>
              <a:rPr lang="nl-BE" dirty="0"/>
              <a:t>Accomagné parfois de malformation des extrémités (softenon, …)</a:t>
            </a:r>
          </a:p>
          <a:p>
            <a:r>
              <a:rPr lang="nl-BE" dirty="0"/>
              <a:t>On retrouve sensiblement les mêmes caractéristiques que pour les personnes amputées.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802A068-229E-794A-A918-CA33038B3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1609" y="3734629"/>
            <a:ext cx="6272022" cy="2772187"/>
          </a:xfrm>
        </p:spPr>
        <p:txBody>
          <a:bodyPr>
            <a:normAutofit lnSpcReduction="10000"/>
          </a:bodyPr>
          <a:lstStyle/>
          <a:p>
            <a:r>
              <a:rPr lang="nl-BE" dirty="0"/>
              <a:t>Origines </a:t>
            </a:r>
          </a:p>
          <a:p>
            <a:pPr lvl="1"/>
            <a:r>
              <a:rPr lang="nl-BE" dirty="0"/>
              <a:t>Pathologiques</a:t>
            </a:r>
          </a:p>
          <a:p>
            <a:pPr lvl="1"/>
            <a:r>
              <a:rPr lang="nl-BE" dirty="0"/>
              <a:t>Traumatiques</a:t>
            </a:r>
          </a:p>
          <a:p>
            <a:pPr lvl="1"/>
            <a:r>
              <a:rPr lang="nl-BE" dirty="0"/>
              <a:t>Congénitales/héréditaires</a:t>
            </a:r>
          </a:p>
          <a:p>
            <a:pPr lvl="1"/>
            <a:r>
              <a:rPr lang="nl-BE" dirty="0"/>
              <a:t>Médicamenteuses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147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4. </a:t>
            </a:r>
            <a:r>
              <a:rPr lang="nl-BE" sz="1600" dirty="0">
                <a:solidFill>
                  <a:schemeClr val="bg1"/>
                </a:solidFill>
              </a:rPr>
              <a:t>Différentes longeurs de membres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7663244" y="2352025"/>
            <a:ext cx="208547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7871791" y="2352025"/>
            <a:ext cx="1352420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7E343-40EA-1241-B51D-EB6550BB661F}"/>
              </a:ext>
            </a:extLst>
          </p:cNvPr>
          <p:cNvSpPr/>
          <p:nvPr/>
        </p:nvSpPr>
        <p:spPr>
          <a:xfrm>
            <a:off x="6994359" y="2352025"/>
            <a:ext cx="668885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10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83585D-4AAF-8A4C-98CE-7AE735167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5. Petite stature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B6517B4-9D09-8947-B152-4AE167EEB89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Retard du développement biologique d’une personne</a:t>
            </a:r>
          </a:p>
          <a:p>
            <a:r>
              <a:rPr lang="nl-BE" dirty="0"/>
              <a:t>Disproportion entre les membres et le tronc</a:t>
            </a:r>
          </a:p>
          <a:p>
            <a:r>
              <a:rPr lang="nl-BE" dirty="0"/>
              <a:t>Espérance de vie plus faible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AC821FB-AFEB-E74F-943F-2C204A4FA37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Origines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Héréditaire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Aquise (environnement, carence)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Pathologiques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28924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1E87E-BBCA-974C-9D96-7F6C2E12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QUOI DEVREZ-VOUS FAIRE ATTENTION AVEC CE TYPE DE PUBLIC?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0605C-D24D-994F-AC39-B0342B00B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88" y="4247904"/>
            <a:ext cx="5490223" cy="1383770"/>
          </a:xfrm>
        </p:spPr>
        <p:txBody>
          <a:bodyPr/>
          <a:lstStyle/>
          <a:p>
            <a:r>
              <a:rPr lang="nl-BE" dirty="0"/>
              <a:t>APPROCHE SÈCURITAIRE ET  PHYSIOLOGIQUE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76B185D-C3D6-CB40-BE39-243C18E4C6D3}"/>
              </a:ext>
            </a:extLst>
          </p:cNvPr>
          <p:cNvSpPr txBox="1"/>
          <p:nvPr/>
        </p:nvSpPr>
        <p:spPr>
          <a:xfrm>
            <a:off x="4180840" y="1266580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5. Petite stature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355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E090B-9505-0D45-A9E4-C965DF1E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PRISE EN CHARGE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D3E9E2-1A8C-164E-AEA5-4D32D5BD7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160421"/>
            <a:ext cx="6269591" cy="2294021"/>
          </a:xfrm>
        </p:spPr>
        <p:txBody>
          <a:bodyPr>
            <a:normAutofit/>
          </a:bodyPr>
          <a:lstStyle/>
          <a:p>
            <a:r>
              <a:rPr lang="nl-BE" dirty="0"/>
              <a:t>LE POINT DE VUE SECURITAIRE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Risque d’AVC plus important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Dérèglements hormonaux possibles (médicamentation)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Charge des membres plus importante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FB505C-F150-064D-A97E-5CAB51B5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2426147"/>
            <a:ext cx="6272022" cy="3750063"/>
          </a:xfrm>
        </p:spPr>
        <p:txBody>
          <a:bodyPr>
            <a:normAutofit/>
          </a:bodyPr>
          <a:lstStyle/>
          <a:p>
            <a:r>
              <a:rPr lang="nl-BE" dirty="0"/>
              <a:t>LE POINT DE VUE PHYSIOLOGIQUE :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Production de lactacte plus faible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Compensation dans la technique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Contraintes plus importantes pour les articulations (fréquence)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Contrainte musculaire plus importante (type de fibres)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Charge d’entrainement adaptée</a:t>
            </a:r>
          </a:p>
          <a:p>
            <a:pPr marL="457200" lvl="1" indent="0">
              <a:buNone/>
            </a:pPr>
            <a:endParaRPr lang="nl-BE" dirty="0"/>
          </a:p>
          <a:p>
            <a:pPr marL="457200" lvl="1" indent="0">
              <a:buNone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0C58CEB-F3F0-E543-96E5-95E739A2A94A}"/>
              </a:ext>
            </a:extLst>
          </p:cNvPr>
          <p:cNvSpPr txBox="1"/>
          <p:nvPr/>
        </p:nvSpPr>
        <p:spPr>
          <a:xfrm>
            <a:off x="833120" y="1711080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5. Petite stature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1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A6E8E-936E-9C4B-8581-63C37D55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QUELS SPORTS PEUVENT-ILS PRATIQUER?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9F1E5A-3E56-C54B-ACBD-3238E78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94DAF8-E717-144A-B1FB-09EF21F526C2}"/>
              </a:ext>
            </a:extLst>
          </p:cNvPr>
          <p:cNvSpPr txBox="1"/>
          <p:nvPr/>
        </p:nvSpPr>
        <p:spPr>
          <a:xfrm>
            <a:off x="4168140" y="1351280"/>
            <a:ext cx="3612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5. Petite stature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311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5. Petite stature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7861604" y="2322208"/>
            <a:ext cx="208547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8070151" y="2352025"/>
            <a:ext cx="1154059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7E343-40EA-1241-B51D-EB6550BB661F}"/>
              </a:ext>
            </a:extLst>
          </p:cNvPr>
          <p:cNvSpPr/>
          <p:nvPr/>
        </p:nvSpPr>
        <p:spPr>
          <a:xfrm>
            <a:off x="6994359" y="2352025"/>
            <a:ext cx="867245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45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6A0DB-58C2-034D-9BDB-B53E0123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Quelques images</a:t>
            </a:r>
            <a:endParaRPr lang="fr-FR" dirty="0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A978F7B1-CDB3-CC4E-91E5-302C1E3DCD9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3" y="934244"/>
            <a:ext cx="3086649" cy="2050256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CF01109-9DAB-EB46-B21E-E5C15CD644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93100" y="2481719"/>
            <a:ext cx="3106492" cy="2179181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75B9EA2-39A8-C545-B161-AC5159A90B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3" y="4809734"/>
            <a:ext cx="2647950" cy="19404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6087ECB-25AA-8B4F-8CFD-39E220DEB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043" y="4475722"/>
            <a:ext cx="3086649" cy="226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60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66A0DB-58C2-034D-9BDB-B53E01232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6. Hypertonie</a:t>
            </a:r>
            <a:endParaRPr lang="fr-FR" dirty="0"/>
          </a:p>
        </p:txBody>
      </p:sp>
      <p:pic>
        <p:nvPicPr>
          <p:cNvPr id="5" name="maladie-de-parkinson-mobilisation-passive-de-la-main.mp4">
            <a:hlinkClick r:id="" action="ppaction://media"/>
            <a:extLst>
              <a:ext uri="{FF2B5EF4-FFF2-40B4-BE49-F238E27FC236}">
                <a16:creationId xmlns:a16="http://schemas.microsoft.com/office/drawing/2014/main" id="{9654FE9F-2BDA-8A40-B830-D6F8C13BB40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0" y="928688"/>
            <a:ext cx="3176588" cy="2382837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9C1DF5-A807-574F-917F-412A8391A0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Définition : augmentation exégérée du tonus musculaire</a:t>
            </a:r>
          </a:p>
          <a:p>
            <a:r>
              <a:rPr lang="nl-BE" dirty="0"/>
              <a:t>Origines :</a:t>
            </a:r>
          </a:p>
          <a:p>
            <a:pPr lvl="1"/>
            <a:r>
              <a:rPr lang="nl-BE" dirty="0"/>
              <a:t>Musculaire</a:t>
            </a:r>
          </a:p>
          <a:p>
            <a:pPr lvl="1"/>
            <a:r>
              <a:rPr lang="nl-BE" dirty="0"/>
              <a:t>Neurologique (centrale ou périphérique)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70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5B5D0-1250-6646-9C46-6A15FFFE4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Comment allons-nous aborder la thématique?</a:t>
            </a:r>
            <a:br>
              <a:rPr lang="fr-FR" dirty="0"/>
            </a:br>
            <a:endParaRPr lang="fr-FR" dirty="0"/>
          </a:p>
        </p:txBody>
      </p:sp>
      <p:pic>
        <p:nvPicPr>
          <p:cNvPr id="5" name="Des_handicaps_et_des_categories_-_RTBF_Video.mp4">
            <a:hlinkClick r:id="" action="ppaction://media"/>
            <a:extLst>
              <a:ext uri="{FF2B5EF4-FFF2-40B4-BE49-F238E27FC236}">
                <a16:creationId xmlns:a16="http://schemas.microsoft.com/office/drawing/2014/main" id="{10B78233-0ECC-534D-96D4-D62684EB9B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8100" y="1071563"/>
            <a:ext cx="6281738" cy="4711700"/>
          </a:xfrm>
        </p:spPr>
      </p:pic>
    </p:spTree>
    <p:extLst>
      <p:ext uri="{BB962C8B-B14F-4D97-AF65-F5344CB8AC3E}">
        <p14:creationId xmlns:p14="http://schemas.microsoft.com/office/powerpoint/2010/main" val="33829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CBBE5F-81D0-2542-AD3F-AF85947AE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7. Ataxie</a:t>
            </a:r>
            <a:endParaRPr lang="fr-FR" dirty="0"/>
          </a:p>
        </p:txBody>
      </p:sp>
      <p:pic>
        <p:nvPicPr>
          <p:cNvPr id="5" name="marche-ebrieuse-ataxie-cerebelleuse.mp4">
            <a:hlinkClick r:id="" action="ppaction://media"/>
            <a:extLst>
              <a:ext uri="{FF2B5EF4-FFF2-40B4-BE49-F238E27FC236}">
                <a16:creationId xmlns:a16="http://schemas.microsoft.com/office/drawing/2014/main" id="{40B58078-F26C-D749-9D91-2CFFE488B6B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5925" y="803275"/>
            <a:ext cx="2978150" cy="23828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7CA50A-A2B0-1A42-B6D1-01EF035D44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Trouble de la coordination des mouvements d’origine neurologique</a:t>
            </a:r>
          </a:p>
          <a:p>
            <a:r>
              <a:rPr lang="nl-BE" dirty="0"/>
              <a:t>Cfr vidéo : la démarche ébrieuse d’un ataxique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01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CC645-5395-FD40-9655-4F893676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8. Athétose</a:t>
            </a:r>
            <a:endParaRPr lang="fr-FR" dirty="0"/>
          </a:p>
        </p:txBody>
      </p:sp>
      <p:pic>
        <p:nvPicPr>
          <p:cNvPr id="5" name="athetosis.mp4">
            <a:hlinkClick r:id="" action="ppaction://media"/>
            <a:extLst>
              <a:ext uri="{FF2B5EF4-FFF2-40B4-BE49-F238E27FC236}">
                <a16:creationId xmlns:a16="http://schemas.microsoft.com/office/drawing/2014/main" id="{36EB6A2E-1E8B-6241-94F3-DD509F5AC969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7500" y="803275"/>
            <a:ext cx="3176588" cy="2382838"/>
          </a:xfr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B849B50-04DF-5F4B-987A-1A5827BDED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/>
              <a:t>Trouble neurologique caractérisé par des mouvements lents, sinueux et involotaires essentiellement des extrémités.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877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755CEB4-F767-414F-BA07-D2F75EBEF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IMC/IMOC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464B9-6418-7B4E-84CB-07E092FB5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803188"/>
            <a:ext cx="6269591" cy="2022206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On retrouve ces 3 troubles chez les personnes Infirmes Moteurs (d’Origine)Cérébral(e)</a:t>
            </a:r>
          </a:p>
          <a:p>
            <a:r>
              <a:rPr lang="nl-BE" dirty="0"/>
              <a:t>D’autres pathologies peuvent faire référence à un ou tous les symptômes (Parkison, …)</a:t>
            </a:r>
          </a:p>
          <a:p>
            <a:r>
              <a:rPr lang="nl-BE" dirty="0"/>
              <a:t>Troubles associés (auditif, parole, occulaire, …)</a:t>
            </a:r>
          </a:p>
          <a:p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5902426-BF85-DE4F-AE2D-4A998E7BE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7588" y="3028037"/>
            <a:ext cx="6272022" cy="2383586"/>
          </a:xfrm>
        </p:spPr>
        <p:txBody>
          <a:bodyPr>
            <a:normAutofit fontScale="92500" lnSpcReduction="20000"/>
          </a:bodyPr>
          <a:lstStyle/>
          <a:p>
            <a:r>
              <a:rPr lang="nl-BE" dirty="0"/>
              <a:t>IMoC = l</a:t>
            </a:r>
            <a:r>
              <a:rPr lang="fr-BE" dirty="0"/>
              <a:t>'infirmité motrice cérébrale ou paralysie d'origine cérébrale est un trouble moteur non progressif lié à une lésion du cerveau survenue en période anténatale, périnatale ou dans les mois qui suivent la naissance.</a:t>
            </a:r>
          </a:p>
          <a:p>
            <a:r>
              <a:rPr lang="fr-BE" dirty="0"/>
              <a:t>Différence entre </a:t>
            </a:r>
            <a:r>
              <a:rPr lang="fr-BE" dirty="0" err="1"/>
              <a:t>IMoC</a:t>
            </a:r>
            <a:r>
              <a:rPr lang="fr-BE" dirty="0"/>
              <a:t> et la paralysie cérébrale = l’</a:t>
            </a:r>
            <a:r>
              <a:rPr lang="nl-BE" dirty="0"/>
              <a:t>âge</a:t>
            </a:r>
          </a:p>
          <a:p>
            <a:r>
              <a:rPr lang="nl-BE" dirty="0"/>
              <a:t>Diplégie, hémiplégie et quadriplégie</a:t>
            </a:r>
          </a:p>
          <a:p>
            <a:pPr marL="0" indent="0">
              <a:buNone/>
            </a:pPr>
            <a:r>
              <a:rPr lang="nl-BE" dirty="0"/>
              <a:t>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803C27-7D9D-A94A-8C92-E66AD5524668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hypertonie, ataxie, athétose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1520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01E87E-BBCA-974C-9D96-7F6C2E122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A QUOI DEVREZ-VOUS FAIRE ATTENTION AVEC CE TYPE DE PUBLIC?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30605C-D24D-994F-AC39-B0342B00B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50888" y="4247904"/>
            <a:ext cx="5490223" cy="1383770"/>
          </a:xfrm>
        </p:spPr>
        <p:txBody>
          <a:bodyPr/>
          <a:lstStyle/>
          <a:p>
            <a:r>
              <a:rPr lang="nl-BE" dirty="0"/>
              <a:t>APPROCHE SÈCURITAIRE ET  PHYSIOLOGIQUE 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41700C-6958-C040-9644-69149419A7F4}"/>
              </a:ext>
            </a:extLst>
          </p:cNvPr>
          <p:cNvSpPr txBox="1"/>
          <p:nvPr/>
        </p:nvSpPr>
        <p:spPr>
          <a:xfrm>
            <a:off x="3962314" y="1257641"/>
            <a:ext cx="426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hypertonie, ataxie, athétose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754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BE090B-9505-0D45-A9E4-C965DF1E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PRISE EN CHARGE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D3E9E2-1A8C-164E-AEA5-4D32D5BD7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160421"/>
            <a:ext cx="6269591" cy="2294021"/>
          </a:xfrm>
        </p:spPr>
        <p:txBody>
          <a:bodyPr>
            <a:normAutofit/>
          </a:bodyPr>
          <a:lstStyle/>
          <a:p>
            <a:r>
              <a:rPr lang="nl-BE" dirty="0"/>
              <a:t>LE POINT DE VUE SECURITAIRE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Crise d’épilepsie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Complications orthopédiques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Mauvaise audition et mauvaise vue (parfois)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Spasticité</a:t>
            </a:r>
          </a:p>
          <a:p>
            <a:pPr marL="457200" lvl="1" indent="0">
              <a:buNone/>
            </a:pPr>
            <a:endParaRPr lang="nl-BE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8FB505C-F150-064D-A97E-5CAB51B53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8447" y="2426147"/>
            <a:ext cx="6272022" cy="3750063"/>
          </a:xfrm>
        </p:spPr>
        <p:txBody>
          <a:bodyPr>
            <a:normAutofit/>
          </a:bodyPr>
          <a:lstStyle/>
          <a:p>
            <a:r>
              <a:rPr lang="nl-BE" dirty="0"/>
              <a:t>LE POINT DE VUE PHYSIOLOGIQUE :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Comportement on/off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Cocontraction agoniste/antagoniste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Problème de coordination pertubant l’apprentissage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Endurance complexe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Epreuve de précision complexe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Bonne explosivité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8C8ECA8-8910-1140-AC64-D83EA70F24F7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hypertonie, ataxie, athétose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56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A6E8E-936E-9C4B-8581-63C37D551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QUELS SPORTS PEUVENT-ILS PRATIQUER?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9F1E5A-3E56-C54B-ACBD-3238E78176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5035D45-627B-DF41-9EAE-7F3D0AB3F209}"/>
              </a:ext>
            </a:extLst>
          </p:cNvPr>
          <p:cNvSpPr txBox="1"/>
          <p:nvPr/>
        </p:nvSpPr>
        <p:spPr>
          <a:xfrm>
            <a:off x="3962314" y="1257641"/>
            <a:ext cx="426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>
                <a:solidFill>
                  <a:schemeClr val="bg1"/>
                </a:solidFill>
              </a:rPr>
              <a:t>hypertonie, ataxie, athétose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7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4A852-55AC-6D4E-B6E0-518FDCB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Parmi les sports paralympiques …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4C08297C-070D-D244-A1BB-53DD9839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91"/>
          <a:stretch/>
        </p:blipFill>
        <p:spPr>
          <a:xfrm>
            <a:off x="5257074" y="501796"/>
            <a:ext cx="6501789" cy="5208018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6CDE3C-A8DA-D04B-BC83-701EFDB9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E9A91A8-8456-B249-9F5F-4EE906F8C48E}"/>
              </a:ext>
            </a:extLst>
          </p:cNvPr>
          <p:cNvSpPr txBox="1"/>
          <p:nvPr/>
        </p:nvSpPr>
        <p:spPr>
          <a:xfrm>
            <a:off x="777240" y="1706880"/>
            <a:ext cx="36125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hypertonie, ataxie, athétose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95F4617-532F-814F-9391-7846FFF11D33}"/>
              </a:ext>
            </a:extLst>
          </p:cNvPr>
          <p:cNvSpPr/>
          <p:nvPr/>
        </p:nvSpPr>
        <p:spPr>
          <a:xfrm>
            <a:off x="8145695" y="2352024"/>
            <a:ext cx="642170" cy="3006037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DFA458-374B-8F41-AE30-C9B57C27B615}"/>
              </a:ext>
            </a:extLst>
          </p:cNvPr>
          <p:cNvSpPr/>
          <p:nvPr/>
        </p:nvSpPr>
        <p:spPr>
          <a:xfrm>
            <a:off x="8787865" y="2352025"/>
            <a:ext cx="436346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57E343-40EA-1241-B51D-EB6550BB661F}"/>
              </a:ext>
            </a:extLst>
          </p:cNvPr>
          <p:cNvSpPr/>
          <p:nvPr/>
        </p:nvSpPr>
        <p:spPr>
          <a:xfrm>
            <a:off x="6994359" y="2352025"/>
            <a:ext cx="1151336" cy="3006037"/>
          </a:xfrm>
          <a:prstGeom prst="rect">
            <a:avLst/>
          </a:prstGeom>
          <a:solidFill>
            <a:schemeClr val="bg1">
              <a:lumMod val="75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0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38F01-6D9C-B945-876F-0A773CC6D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En conclusion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37B181-CC69-AE4D-8672-892A1C163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626" y="1998665"/>
            <a:ext cx="6281873" cy="1683160"/>
          </a:xfrm>
        </p:spPr>
        <p:txBody>
          <a:bodyPr>
            <a:normAutofit fontScale="85000" lnSpcReduction="10000"/>
          </a:bodyPr>
          <a:lstStyle/>
          <a:p>
            <a:r>
              <a:rPr lang="nl-BE" dirty="0"/>
              <a:t>Adaptabilité</a:t>
            </a:r>
          </a:p>
          <a:p>
            <a:r>
              <a:rPr lang="nl-BE" dirty="0"/>
              <a:t>Connaitre son public</a:t>
            </a:r>
          </a:p>
          <a:p>
            <a:r>
              <a:rPr lang="nl-BE" dirty="0"/>
              <a:t>Connaitre le sport et le matériel associé</a:t>
            </a:r>
          </a:p>
          <a:p>
            <a:r>
              <a:rPr lang="nl-BE" dirty="0"/>
              <a:t>Travailler en fonction des compétences plutôt que de la pathologie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9F03D59-7D39-2640-A02A-F1F85ABFA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137" y="2111510"/>
            <a:ext cx="4066327" cy="263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5DDCB7F-6B00-7F4C-B25E-C4F42509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Pourquoi cette approche?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822594-02E3-B24A-8747-9AA52A77E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BBF162-0740-5E49-97E3-AD4E9120DCDE}"/>
              </a:ext>
            </a:extLst>
          </p:cNvPr>
          <p:cNvSpPr/>
          <p:nvPr/>
        </p:nvSpPr>
        <p:spPr>
          <a:xfrm>
            <a:off x="2517332" y="1727482"/>
            <a:ext cx="2512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dirty="0">
                <a:solidFill>
                  <a:schemeClr val="bg1"/>
                </a:solidFill>
              </a:rPr>
              <a:t>Les classifications????</a:t>
            </a:r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4" name="Espace réservé de l’image 23">
            <a:extLst>
              <a:ext uri="{FF2B5EF4-FFF2-40B4-BE49-F238E27FC236}">
                <a16:creationId xmlns:a16="http://schemas.microsoft.com/office/drawing/2014/main" id="{4870EA57-00FD-0748-95EE-D97FAB7990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" b="820"/>
          <a:stretch>
            <a:fillRect/>
          </a:stretch>
        </p:blipFill>
        <p:spPr>
          <a:xfrm>
            <a:off x="7874054" y="2174307"/>
            <a:ext cx="1849066" cy="2727960"/>
          </a:xfrm>
        </p:spPr>
      </p:pic>
    </p:spTree>
    <p:extLst>
      <p:ext uri="{BB962C8B-B14F-4D97-AF65-F5344CB8AC3E}">
        <p14:creationId xmlns:p14="http://schemas.microsoft.com/office/powerpoint/2010/main" val="190505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8A168E-C0A2-6448-AA36-160DBCA77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Les classifications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BF4EE8A-6B0C-A04F-8A4C-EB5E33895F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Avant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C1D0B3-F01F-0A4C-BF07-E59AD63A2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14664" y="1761142"/>
            <a:ext cx="6264350" cy="2294739"/>
          </a:xfrm>
        </p:spPr>
        <p:txBody>
          <a:bodyPr>
            <a:normAutofit/>
          </a:bodyPr>
          <a:lstStyle/>
          <a:p>
            <a:r>
              <a:rPr lang="nl-BE" dirty="0"/>
              <a:t>Classification médicale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Tiens compte de la pathologie uniquement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Toutes les déficiences ne sont pas prises en compte (DV, DI)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Peu de monde par catégorie (médailles chocolat)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Complexe à comprendre</a:t>
            </a:r>
          </a:p>
          <a:p>
            <a:pPr lvl="1"/>
            <a:endParaRPr lang="nl-BE" dirty="0"/>
          </a:p>
          <a:p>
            <a:pPr lvl="1"/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2D0348-5C4E-604E-BC06-5C755E3FA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17479" y="1075342"/>
            <a:ext cx="6264414" cy="685800"/>
          </a:xfrm>
        </p:spPr>
        <p:txBody>
          <a:bodyPr/>
          <a:lstStyle/>
          <a:p>
            <a:r>
              <a:rPr lang="nl-BE" dirty="0"/>
              <a:t>Maintenant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AA9805F-1294-2F40-A852-A997B1255D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31893" y="1761142"/>
            <a:ext cx="6265588" cy="4030058"/>
          </a:xfrm>
        </p:spPr>
        <p:txBody>
          <a:bodyPr>
            <a:normAutofit/>
          </a:bodyPr>
          <a:lstStyle/>
          <a:p>
            <a:r>
              <a:rPr lang="nl-BE" dirty="0"/>
              <a:t>Classification foncitonnelle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Prend en compte la pathologie, les caractérisques du sport et les aptitudes à la pratique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Moins de classes (en natation 32</a:t>
            </a:r>
            <a:r>
              <a:rPr lang="nl-BE" dirty="0">
                <a:sym typeface="Wingdings" pitchFamily="2" charset="2"/>
              </a:rPr>
              <a:t>14)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Injustice (fourchettes de points)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Plus adaptée à la réalité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Plus facilement compréhensible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>
                <a:sym typeface="Wingdings" pitchFamily="2" charset="2"/>
              </a:rPr>
              <a:t>1 partie médicale (médecin,kiné, …) et 1 partie technique (expert)</a:t>
            </a:r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>
              <a:buFont typeface="Wingdings" pitchFamily="2" charset="2"/>
              <a:buChar char="v"/>
            </a:pPr>
            <a:endParaRPr lang="nl-BE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510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build="p"/>
      <p:bldP spid="4" grpId="1" build="p"/>
      <p:bldP spid="5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F68A4A-5C3A-0945-B963-944D300315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Pour en savoir plus …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EDD7FA1-95E2-7A4D-B744-3A51E7064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Le site internet de la ligue handisport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29AA4C-3211-4745-B59C-073BAAFC90C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BE" dirty="0">
                <a:hlinkClick r:id="rId2"/>
              </a:rPr>
              <a:t>Le dossier de classification 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08E0245-AE99-1246-A0EB-974D9AAE9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BE" dirty="0"/>
              <a:t>Contacter un responsable de la LHF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7F082A3-D7B9-304C-AE29-F1C68E5F0F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nl-BE" dirty="0">
                <a:hlinkClick r:id="rId3"/>
              </a:rPr>
              <a:t>info@handisport.be</a:t>
            </a:r>
            <a:r>
              <a:rPr lang="fr-FR" dirty="0"/>
              <a:t> ou </a:t>
            </a:r>
            <a:r>
              <a:rPr lang="fr-BE" u="sng" dirty="0">
                <a:hlinkClick r:id="rId4"/>
              </a:rPr>
              <a:t>classification@handisport.be</a:t>
            </a:r>
            <a:r>
              <a:rPr lang="fr-BE" dirty="0"/>
              <a:t>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2551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780A1-9AD3-2A4D-BF1C-FB5319A8B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Critères d’éligibilité*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AE3067-8867-904B-B8E4-42ADD59B7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983" y="198120"/>
            <a:ext cx="6275035" cy="6431279"/>
          </a:xfrm>
        </p:spPr>
        <p:txBody>
          <a:bodyPr>
            <a:normAutofit fontScale="92500" lnSpcReduction="10000"/>
          </a:bodyPr>
          <a:lstStyle/>
          <a:p>
            <a:pPr marL="1257300" lvl="2" indent="-342900">
              <a:buFont typeface="+mj-lt"/>
              <a:buAutoNum type="arabicPeriod"/>
            </a:pPr>
            <a:endParaRPr lang="fr-BE" dirty="0"/>
          </a:p>
          <a:p>
            <a:pPr marL="914400" lvl="2" indent="0">
              <a:buNone/>
            </a:pPr>
            <a:r>
              <a:rPr lang="fr-BE" dirty="0"/>
              <a:t>8 grandes déficiences/troubles 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Déficit moteur</a:t>
            </a:r>
            <a:br>
              <a:rPr lang="fr-BE" dirty="0"/>
            </a:br>
            <a:r>
              <a:rPr lang="fr-BE" dirty="0"/>
              <a:t>par ex. lésion de la moelle épinière, dystrophie musculaire, syndrome post-poliomyélite, spina bifida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Limitation de l’amplitude articulaire passive</a:t>
            </a:r>
            <a:br>
              <a:rPr lang="fr-BE" dirty="0"/>
            </a:br>
            <a:r>
              <a:rPr lang="fr-BE" dirty="0"/>
              <a:t>par ex. arthrogrypose, contracture résultant d’une immobilisation chronique de l’articulation ou traumatisme affectant une articulation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Amputation </a:t>
            </a:r>
            <a:br>
              <a:rPr lang="fr-BE" dirty="0"/>
            </a:br>
            <a:r>
              <a:rPr lang="fr-BE" dirty="0"/>
              <a:t>par ex. dysmélie ou suite à un traumatisme ou une maladie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Différence de longueur des membres inférieurs par ex. congénital ou suite à un traumatisme ;</a:t>
            </a:r>
            <a:endParaRPr lang="fr-BE" sz="24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Petite stature</a:t>
            </a:r>
            <a:br>
              <a:rPr lang="fr-BE" dirty="0"/>
            </a:br>
            <a:r>
              <a:rPr lang="fr-BE" dirty="0"/>
              <a:t>par ex. achondroplasie, déficit d’hormone de croissance, ostéogénèse imparfaite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Hypertonie </a:t>
            </a:r>
            <a:br>
              <a:rPr lang="fr-BE" dirty="0"/>
            </a:br>
            <a:r>
              <a:rPr lang="fr-BE" dirty="0"/>
              <a:t>par ex. paralysie cérébrale, traumatisme cérébral, infarctus cérébral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Ataxie</a:t>
            </a:r>
            <a:br>
              <a:rPr lang="fr-BE" dirty="0"/>
            </a:br>
            <a:r>
              <a:rPr lang="fr-BE" dirty="0"/>
              <a:t>par ex. paralysie cérébrale, traumatisme cérébral, infarctus cérébral, sclérose en plaque ;</a:t>
            </a:r>
            <a:endParaRPr lang="fr-BE" sz="1800" dirty="0"/>
          </a:p>
          <a:p>
            <a:pPr marL="1257300" lvl="2" indent="-342900">
              <a:buFont typeface="+mj-lt"/>
              <a:buAutoNum type="arabicPeriod"/>
            </a:pPr>
            <a:r>
              <a:rPr lang="fr-BE" dirty="0"/>
              <a:t>Athétose</a:t>
            </a:r>
            <a:br>
              <a:rPr lang="fr-BE" dirty="0"/>
            </a:br>
            <a:r>
              <a:rPr lang="fr-BE" dirty="0"/>
              <a:t>par ex. paralysie cérébrale, traumatisme cérébral, infarctus cérébral.</a:t>
            </a:r>
            <a:endParaRPr lang="fr-BE" sz="1800" dirty="0"/>
          </a:p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074448-6E8B-E545-A190-38CD13102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BE" dirty="0"/>
              <a:t>(cfr test d’admission et patholgie ”minimale”) 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D0A4A49-FE0D-1543-BD1D-48C4B8AFDFFB}"/>
              </a:ext>
            </a:extLst>
          </p:cNvPr>
          <p:cNvSpPr txBox="1"/>
          <p:nvPr/>
        </p:nvSpPr>
        <p:spPr>
          <a:xfrm>
            <a:off x="1021080" y="1798320"/>
            <a:ext cx="3368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>
                <a:solidFill>
                  <a:schemeClr val="bg1"/>
                </a:solidFill>
              </a:rPr>
              <a:t>Pour les déficients moteurs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D453A2F-73C1-BF4D-ABA8-E52847343AB6}"/>
              </a:ext>
            </a:extLst>
          </p:cNvPr>
          <p:cNvSpPr txBox="1"/>
          <p:nvPr/>
        </p:nvSpPr>
        <p:spPr>
          <a:xfrm>
            <a:off x="716280" y="5577840"/>
            <a:ext cx="42214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900" dirty="0"/>
              <a:t>*Manuel national de classification, consulté en ligne le 20 janvier 2018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1446923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F6618-66A1-EE4D-ACC1-C4CB884C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1. Déficit moteur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3F24C8-8CB5-C646-B970-6A1EF502F6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5551893"/>
          </a:xfrm>
        </p:spPr>
        <p:txBody>
          <a:bodyPr/>
          <a:lstStyle/>
          <a:p>
            <a:r>
              <a:rPr lang="nl-BE" dirty="0"/>
              <a:t>Impact sur la force musculaire</a:t>
            </a:r>
          </a:p>
          <a:p>
            <a:r>
              <a:rPr lang="nl-BE" dirty="0"/>
              <a:t>Impact sensoriel</a:t>
            </a:r>
          </a:p>
          <a:p>
            <a:r>
              <a:rPr lang="nl-BE" dirty="0"/>
              <a:t>Evolutive ou non</a:t>
            </a:r>
          </a:p>
          <a:p>
            <a:r>
              <a:rPr lang="nl-BE" dirty="0"/>
              <a:t>Troubles associés (urinaire, digestif, sexuel, …)</a:t>
            </a:r>
          </a:p>
          <a:p>
            <a:r>
              <a:rPr lang="nl-BE" dirty="0"/>
              <a:t>Différents types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Atteinte médulaire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Distrophie musculaire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Polio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Spina bifida</a:t>
            </a:r>
          </a:p>
          <a:p>
            <a:pPr lvl="1">
              <a:buFont typeface="Wingdings" pitchFamily="2" charset="2"/>
              <a:buChar char="v"/>
            </a:pPr>
            <a:r>
              <a:rPr lang="nl-BE" dirty="0"/>
              <a:t>…</a:t>
            </a:r>
          </a:p>
          <a:p>
            <a:pPr lvl="1">
              <a:buFont typeface="Wingdings" pitchFamily="2" charset="2"/>
              <a:buChar char="v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591644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{22C8B0A4-1048-7046-86F3-5F091E298527}tf16401369</Template>
  <TotalTime>1778</TotalTime>
  <Words>1402</Words>
  <Application>Microsoft Macintosh PowerPoint</Application>
  <PresentationFormat>Grand écran</PresentationFormat>
  <Paragraphs>293</Paragraphs>
  <Slides>47</Slides>
  <Notes>2</Notes>
  <HiddenSlides>0</HiddenSlides>
  <MMClips>4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Calibri Light</vt:lpstr>
      <vt:lpstr>Rockwell</vt:lpstr>
      <vt:lpstr>Verdana</vt:lpstr>
      <vt:lpstr>Wingdings</vt:lpstr>
      <vt:lpstr>Atlas</vt:lpstr>
      <vt:lpstr>Tronc commun </vt:lpstr>
      <vt:lpstr>Un peu d’histoire</vt:lpstr>
      <vt:lpstr>Prise en charge???</vt:lpstr>
      <vt:lpstr>Comment allons-nous aborder la thématique? </vt:lpstr>
      <vt:lpstr>Pourquoi cette approche?</vt:lpstr>
      <vt:lpstr>Les classifications</vt:lpstr>
      <vt:lpstr>Pour en savoir plus …</vt:lpstr>
      <vt:lpstr>Critères d’éligibilité* </vt:lpstr>
      <vt:lpstr>1. Déficit moteur</vt:lpstr>
      <vt:lpstr>Atteintes médulaires</vt:lpstr>
      <vt:lpstr>Dystrophie musculaire</vt:lpstr>
      <vt:lpstr>Poliomyélite</vt:lpstr>
      <vt:lpstr>Spina bifida</vt:lpstr>
      <vt:lpstr>A QUOI DEVREZ-VOUS FAIRE ATTENTION AVEC CE TYPE DE PUBLIC?</vt:lpstr>
      <vt:lpstr>PRISE EN CHARGE</vt:lpstr>
      <vt:lpstr>QUELS SPORTS PEUVENT-ILS PRATIQUER?</vt:lpstr>
      <vt:lpstr>Parmi les sports paralympiques …</vt:lpstr>
      <vt:lpstr>Quelques exemples en images</vt:lpstr>
      <vt:lpstr>2. Limitation articulaire passive</vt:lpstr>
      <vt:lpstr>A QUOI DEVREZ-VOUS FAIRE ATTENTION AVEC CE TYPE DE PUBLIC?</vt:lpstr>
      <vt:lpstr>Aspects sécuritaires et physiologiques</vt:lpstr>
      <vt:lpstr>QUELS SPORTS PEUVENT-ILS PRATIQUER?</vt:lpstr>
      <vt:lpstr>Parmi les sports paralympiques …</vt:lpstr>
      <vt:lpstr>3. Amputations</vt:lpstr>
      <vt:lpstr>A QUOI DEVREZ-VOUS FAIRE ATTENTION AVEC CE TYPE DE PUBLIC?</vt:lpstr>
      <vt:lpstr>PRISE EN CHARGE</vt:lpstr>
      <vt:lpstr>QUELS SPORTS PEUVENT-ILS PRATIQUER?</vt:lpstr>
      <vt:lpstr>Parmi les sports paralympiques …</vt:lpstr>
      <vt:lpstr>Quelques exemples en images</vt:lpstr>
      <vt:lpstr>Quelques exemples en images</vt:lpstr>
      <vt:lpstr>4. Différence de longueur de membre(s)</vt:lpstr>
      <vt:lpstr>Parmi les sports paralympiques …</vt:lpstr>
      <vt:lpstr>5. Petite stature</vt:lpstr>
      <vt:lpstr>A QUOI DEVREZ-VOUS FAIRE ATTENTION AVEC CE TYPE DE PUBLIC?</vt:lpstr>
      <vt:lpstr>PRISE EN CHARGE</vt:lpstr>
      <vt:lpstr>QUELS SPORTS PEUVENT-ILS PRATIQUER?</vt:lpstr>
      <vt:lpstr>Parmi les sports paralympiques …</vt:lpstr>
      <vt:lpstr>Quelques images</vt:lpstr>
      <vt:lpstr>6. Hypertonie</vt:lpstr>
      <vt:lpstr>7. Ataxie</vt:lpstr>
      <vt:lpstr>8. Athétose</vt:lpstr>
      <vt:lpstr>IMC/IMOC</vt:lpstr>
      <vt:lpstr>A QUOI DEVREZ-VOUS FAIRE ATTENTION AVEC CE TYPE DE PUBLIC?</vt:lpstr>
      <vt:lpstr>PRISE EN CHARGE</vt:lpstr>
      <vt:lpstr>QUELS SPORTS PEUVENT-ILS PRATIQUER?</vt:lpstr>
      <vt:lpstr>Parmi les sports paralympiques …</vt:lpstr>
      <vt:lpstr>En conclusion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Notions de déficiences physiques</dc:title>
  <dc:creator>Sébastien Xhrouet</dc:creator>
  <cp:lastModifiedBy>Sébastien Xhrouet</cp:lastModifiedBy>
  <cp:revision>183</cp:revision>
  <dcterms:created xsi:type="dcterms:W3CDTF">2018-02-09T17:55:57Z</dcterms:created>
  <dcterms:modified xsi:type="dcterms:W3CDTF">2018-02-15T09:35:06Z</dcterms:modified>
</cp:coreProperties>
</file>